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Funnel Display" panose="020B0604020202020204" charset="0"/>
      <p:regular r:id="rId14"/>
    </p:embeddedFont>
    <p:embeddedFont>
      <p:font typeface="Funnel San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4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740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3617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Lexical Analyzer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535918"/>
            <a:ext cx="644497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Compiler Construction Project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837724" y="459134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Presented by: Muhammad Awais</a:t>
            </a:r>
            <a:endParaRPr lang="en-US" sz="18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EE13DD78-F6D0-22BD-D627-8A8EB309F6F0}"/>
              </a:ext>
            </a:extLst>
          </p:cNvPr>
          <p:cNvSpPr/>
          <p:nvPr/>
        </p:nvSpPr>
        <p:spPr>
          <a:xfrm>
            <a:off x="837723" y="564582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Subject Supervisor: Madam Faryal Shamsi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154" y="519470"/>
            <a:ext cx="4635818" cy="555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Benefits of the Project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61154" y="1547217"/>
            <a:ext cx="266700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For Students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61154" y="2069425"/>
            <a:ext cx="4129683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Clear understanding of compiler’s first phase.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61154" y="2740104"/>
            <a:ext cx="4129683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 learning through GUI.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61154" y="3108484"/>
            <a:ext cx="4129683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Easy practice for compiler construction.</a:t>
            </a:r>
            <a:endParaRPr lang="en-US" sz="14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54" y="3623310"/>
            <a:ext cx="4129683" cy="412968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259229" y="1547217"/>
            <a:ext cx="266700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For Developers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59229" y="2069425"/>
            <a:ext cx="4128373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Can extend to build a Parser.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5259229" y="2437805"/>
            <a:ext cx="4128373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Syntax analyzer.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5259229" y="2806184"/>
            <a:ext cx="4128373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Mini-compiler or Interpreter.</a:t>
            </a:r>
            <a:endParaRPr lang="en-US" sz="14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229" y="3321010"/>
            <a:ext cx="4128373" cy="412837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9855994" y="1547217"/>
            <a:ext cx="266700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For Academia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9855994" y="2069425"/>
            <a:ext cx="4128373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Perfect demonstration project.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9855994" y="2437805"/>
            <a:ext cx="4128373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Simple, portable, and easy to grade.</a:t>
            </a:r>
            <a:endParaRPr lang="en-US" sz="145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994" y="2952631"/>
            <a:ext cx="4128373" cy="41283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C5DE9C-D763-BC97-E0FE-8FFB19E41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9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108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Introduction to Lexical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83809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Lexical Analyzer (Lexer/Scanner)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is the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first phase of a compiler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 It reads source code, breaks it into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tokens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and sends them to the parser.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25636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project features a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GUI-based Lexical Analyzer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with: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90859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Source code editor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37531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Token table (Line, Token, Token Type)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58420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Symbol table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630876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Clear &amp; Analyze controls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677549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Developer profile button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91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335" y="3378279"/>
            <a:ext cx="6020038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What is Lexical Analysis?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75335" y="4694158"/>
            <a:ext cx="4212193" cy="2327672"/>
          </a:xfrm>
          <a:prstGeom prst="roundRect">
            <a:avLst>
              <a:gd name="adj" fmla="val 6285"/>
            </a:avLst>
          </a:prstGeom>
          <a:solidFill>
            <a:srgbClr val="FAF5EB"/>
          </a:solidFill>
          <a:ln/>
        </p:spPr>
      </p:sp>
      <p:sp>
        <p:nvSpPr>
          <p:cNvPr id="5" name="Shape 2"/>
          <p:cNvSpPr/>
          <p:nvPr/>
        </p:nvSpPr>
        <p:spPr>
          <a:xfrm>
            <a:off x="775335" y="4663678"/>
            <a:ext cx="4212193" cy="121920"/>
          </a:xfrm>
          <a:prstGeom prst="roundRect">
            <a:avLst>
              <a:gd name="adj" fmla="val 76316"/>
            </a:avLst>
          </a:prstGeom>
          <a:solidFill>
            <a:srgbClr val="3371A5"/>
          </a:solidFill>
          <a:ln/>
        </p:spPr>
      </p:sp>
      <p:sp>
        <p:nvSpPr>
          <p:cNvPr id="6" name="Shape 3"/>
          <p:cNvSpPr/>
          <p:nvPr/>
        </p:nvSpPr>
        <p:spPr>
          <a:xfrm>
            <a:off x="2549188" y="4361974"/>
            <a:ext cx="664488" cy="664488"/>
          </a:xfrm>
          <a:prstGeom prst="roundRect">
            <a:avLst>
              <a:gd name="adj" fmla="val 137610"/>
            </a:avLst>
          </a:prstGeom>
          <a:solidFill>
            <a:srgbClr val="3371A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8498" y="4561284"/>
            <a:ext cx="265748" cy="26574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27271" y="5247918"/>
            <a:ext cx="260627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Breaking Code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1027271" y="5706547"/>
            <a:ext cx="3708321" cy="708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Breaks source code into meaningful units (tokens).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5208984" y="4694158"/>
            <a:ext cx="4212312" cy="2327672"/>
          </a:xfrm>
          <a:prstGeom prst="roundRect">
            <a:avLst>
              <a:gd name="adj" fmla="val 6285"/>
            </a:avLst>
          </a:prstGeom>
          <a:solidFill>
            <a:srgbClr val="FAF5EB"/>
          </a:solidFill>
          <a:ln/>
        </p:spPr>
      </p:sp>
      <p:sp>
        <p:nvSpPr>
          <p:cNvPr id="11" name="Shape 7"/>
          <p:cNvSpPr/>
          <p:nvPr/>
        </p:nvSpPr>
        <p:spPr>
          <a:xfrm>
            <a:off x="5208984" y="4663678"/>
            <a:ext cx="4212312" cy="121920"/>
          </a:xfrm>
          <a:prstGeom prst="roundRect">
            <a:avLst>
              <a:gd name="adj" fmla="val 76316"/>
            </a:avLst>
          </a:prstGeom>
          <a:solidFill>
            <a:srgbClr val="3371A5"/>
          </a:solidFill>
          <a:ln/>
        </p:spPr>
      </p:sp>
      <p:sp>
        <p:nvSpPr>
          <p:cNvPr id="12" name="Shape 8"/>
          <p:cNvSpPr/>
          <p:nvPr/>
        </p:nvSpPr>
        <p:spPr>
          <a:xfrm>
            <a:off x="6982837" y="4361974"/>
            <a:ext cx="664488" cy="664488"/>
          </a:xfrm>
          <a:prstGeom prst="roundRect">
            <a:avLst>
              <a:gd name="adj" fmla="val 137610"/>
            </a:avLst>
          </a:prstGeom>
          <a:solidFill>
            <a:srgbClr val="3371A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2148" y="4561284"/>
            <a:ext cx="265748" cy="26574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60921" y="5247918"/>
            <a:ext cx="260627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Cleaning Input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5460921" y="5706547"/>
            <a:ext cx="3708440" cy="708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Removes spaces, comments, and irrelevant characters.</a:t>
            </a:r>
            <a:endParaRPr lang="en-US" sz="1700" dirty="0"/>
          </a:p>
        </p:txBody>
      </p:sp>
      <p:sp>
        <p:nvSpPr>
          <p:cNvPr id="16" name="Shape 11"/>
          <p:cNvSpPr/>
          <p:nvPr/>
        </p:nvSpPr>
        <p:spPr>
          <a:xfrm>
            <a:off x="9642753" y="4694158"/>
            <a:ext cx="4212193" cy="2327672"/>
          </a:xfrm>
          <a:prstGeom prst="roundRect">
            <a:avLst>
              <a:gd name="adj" fmla="val 6285"/>
            </a:avLst>
          </a:prstGeom>
          <a:solidFill>
            <a:srgbClr val="FAF5EB"/>
          </a:solidFill>
          <a:ln/>
        </p:spPr>
      </p:sp>
      <p:sp>
        <p:nvSpPr>
          <p:cNvPr id="17" name="Shape 12"/>
          <p:cNvSpPr/>
          <p:nvPr/>
        </p:nvSpPr>
        <p:spPr>
          <a:xfrm>
            <a:off x="9642753" y="4663678"/>
            <a:ext cx="4212193" cy="121920"/>
          </a:xfrm>
          <a:prstGeom prst="roundRect">
            <a:avLst>
              <a:gd name="adj" fmla="val 76316"/>
            </a:avLst>
          </a:prstGeom>
          <a:solidFill>
            <a:srgbClr val="3371A5"/>
          </a:solidFill>
          <a:ln/>
        </p:spPr>
      </p:sp>
      <p:sp>
        <p:nvSpPr>
          <p:cNvPr id="18" name="Shape 13"/>
          <p:cNvSpPr/>
          <p:nvPr/>
        </p:nvSpPr>
        <p:spPr>
          <a:xfrm>
            <a:off x="11416605" y="4361974"/>
            <a:ext cx="664488" cy="664488"/>
          </a:xfrm>
          <a:prstGeom prst="roundRect">
            <a:avLst>
              <a:gd name="adj" fmla="val 137610"/>
            </a:avLst>
          </a:prstGeom>
          <a:solidFill>
            <a:srgbClr val="3371A5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15916" y="4561284"/>
            <a:ext cx="265748" cy="26574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894689" y="5247918"/>
            <a:ext cx="260627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Classifying Tokens</a:t>
            </a:r>
            <a:endParaRPr lang="en-US" sz="2050" dirty="0"/>
          </a:p>
        </p:txBody>
      </p:sp>
      <p:sp>
        <p:nvSpPr>
          <p:cNvPr id="21" name="Text 15"/>
          <p:cNvSpPr/>
          <p:nvPr/>
        </p:nvSpPr>
        <p:spPr>
          <a:xfrm>
            <a:off x="9894689" y="5706547"/>
            <a:ext cx="3708321" cy="1063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Categorizes tokens into Keywords, Identifiers, Operators, Separators, Numbers/Literals.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775335" y="7271028"/>
            <a:ext cx="13079730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It converts human-written code into </a:t>
            </a: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machine-understandable components</a:t>
            </a: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72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4355" y="435650"/>
            <a:ext cx="6012418" cy="465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Why is Lexical Analysis Important?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554355" y="1139071"/>
            <a:ext cx="8035290" cy="1546860"/>
          </a:xfrm>
          <a:prstGeom prst="roundRect">
            <a:avLst>
              <a:gd name="adj" fmla="val 430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0328" y="1305044"/>
            <a:ext cx="475178" cy="475178"/>
          </a:xfrm>
          <a:prstGeom prst="roundRect">
            <a:avLst>
              <a:gd name="adj" fmla="val 19241391"/>
            </a:avLst>
          </a:prstGeom>
          <a:solidFill>
            <a:srgbClr val="3371A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940" y="1435656"/>
            <a:ext cx="213836" cy="2138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0328" y="1938576"/>
            <a:ext cx="1863685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Clean Input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720328" y="2266474"/>
            <a:ext cx="770334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Ensures clean input by removing invalid characters and patterns early.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554355" y="2844284"/>
            <a:ext cx="8035290" cy="1546860"/>
          </a:xfrm>
          <a:prstGeom prst="roundRect">
            <a:avLst>
              <a:gd name="adj" fmla="val 430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20328" y="3010257"/>
            <a:ext cx="475178" cy="475178"/>
          </a:xfrm>
          <a:prstGeom prst="roundRect">
            <a:avLst>
              <a:gd name="adj" fmla="val 19241391"/>
            </a:avLst>
          </a:prstGeom>
          <a:solidFill>
            <a:srgbClr val="3371A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0940" y="3140869"/>
            <a:ext cx="213836" cy="2138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20328" y="3643789"/>
            <a:ext cx="1863685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Compiler Efficiency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720328" y="3971687"/>
            <a:ext cx="770334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Improves compiler efficiency by structuring tokens for syntax analysis.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554355" y="4549497"/>
            <a:ext cx="8035290" cy="1546860"/>
          </a:xfrm>
          <a:prstGeom prst="roundRect">
            <a:avLst>
              <a:gd name="adj" fmla="val 430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20328" y="4715470"/>
            <a:ext cx="475178" cy="475178"/>
          </a:xfrm>
          <a:prstGeom prst="roundRect">
            <a:avLst>
              <a:gd name="adj" fmla="val 19241391"/>
            </a:avLst>
          </a:prstGeom>
          <a:solidFill>
            <a:srgbClr val="3371A5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0940" y="4846082"/>
            <a:ext cx="213836" cy="21383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20328" y="5349002"/>
            <a:ext cx="1863685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Early Error Detection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720328" y="5676900"/>
            <a:ext cx="770334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Catches errors like invalid variable names or unexpected characters in the first phase.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554355" y="6254710"/>
            <a:ext cx="8035290" cy="1546860"/>
          </a:xfrm>
          <a:prstGeom prst="roundRect">
            <a:avLst>
              <a:gd name="adj" fmla="val 430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20328" y="6420683"/>
            <a:ext cx="475178" cy="475178"/>
          </a:xfrm>
          <a:prstGeom prst="roundRect">
            <a:avLst>
              <a:gd name="adj" fmla="val 19241391"/>
            </a:avLst>
          </a:prstGeom>
          <a:solidFill>
            <a:srgbClr val="3371A5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0940" y="6551295"/>
            <a:ext cx="213836" cy="21383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20328" y="7054215"/>
            <a:ext cx="1934766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Language Foundation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720328" y="7382113"/>
            <a:ext cx="770334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Forms the internal foundation for all programming languages (C, Java, Python, etc.).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478702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Project Objectives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2503" y="176915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Interactive GUI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32503" y="2190274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Provide a simple &amp; interactive GUI for students.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32503" y="2989778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Workflow Demo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32503" y="3410903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Demonstrate compiler front-end workflow.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4007048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2503" y="4210407"/>
            <a:ext cx="248054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Dynamic Tokenization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32503" y="4631531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Tokenize user-written code dynamically.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32503" y="543103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Table Maintenance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32503" y="5852160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Maintain both token and symbol tables.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32503" y="6651665"/>
            <a:ext cx="2735461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Practical Understanding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932503" y="7072789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Facilitate practical understanding of compiler theory.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118" y="762357"/>
            <a:ext cx="5056584" cy="631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Application Features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118" y="1824038"/>
            <a:ext cx="537210" cy="5372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2118" y="2629853"/>
            <a:ext cx="2528292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Tkinter GUI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52118" y="3074789"/>
            <a:ext cx="642878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 interface built with Tkinter.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9503" y="1824038"/>
            <a:ext cx="537210" cy="5372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9503" y="2629853"/>
            <a:ext cx="2528292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Code Input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449503" y="3074789"/>
            <a:ext cx="642878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Source code input panel.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2118" y="3848338"/>
            <a:ext cx="537210" cy="5372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2118" y="4654153"/>
            <a:ext cx="2528292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Token Table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52118" y="5099090"/>
            <a:ext cx="642878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Token table using Treeview.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9503" y="3848338"/>
            <a:ext cx="537210" cy="53721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9503" y="4654153"/>
            <a:ext cx="2528292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Token Categories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449503" y="5099090"/>
            <a:ext cx="642878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Supports Keywords, Identifiers, Operators, Numbers, Separators.</a:t>
            </a:r>
            <a:endParaRPr lang="en-US" sz="1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2118" y="5872639"/>
            <a:ext cx="537210" cy="53721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2118" y="6678454"/>
            <a:ext cx="2528292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Symbol Table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752118" y="7123390"/>
            <a:ext cx="642878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Symbol Table Generator.</a:t>
            </a:r>
            <a:endParaRPr lang="en-US" sz="16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49503" y="5872639"/>
            <a:ext cx="537210" cy="53721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49503" y="6678454"/>
            <a:ext cx="2528292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Controls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7449503" y="7123390"/>
            <a:ext cx="642878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"Clear Source", "Clear Token", "Analyze" buttons.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Technologies Used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18862" y="980123"/>
            <a:ext cx="1953458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Programming Language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418862" y="1310878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Python 3</a:t>
            </a:r>
            <a:endParaRPr lang="en-US" sz="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2" y="1636871"/>
            <a:ext cx="6750368" cy="67503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68791" y="980123"/>
            <a:ext cx="1689735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GUI Framework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468791" y="1310878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Tkinter</a:t>
            </a: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Built-in, lightweight, and simple for academic projects.</a:t>
            </a:r>
            <a:endParaRPr lang="en-US" sz="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791" y="1636871"/>
            <a:ext cx="6750368" cy="67503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8862" y="8775978"/>
            <a:ext cx="1689735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Tokenization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418862" y="9106733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Regular Expressions (Regex)</a:t>
            </a: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Used for pattern matching and classification.</a:t>
            </a:r>
            <a:endParaRPr lang="en-US" sz="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2" y="9432727"/>
            <a:ext cx="6750368" cy="675036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68791" y="8775978"/>
            <a:ext cx="1689735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Structures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7468791" y="9106733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Lists &amp; Dictionaries</a:t>
            </a: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Used for token separation and symbol table construction.</a:t>
            </a:r>
            <a:endParaRPr lang="en-US" sz="9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791" y="9432727"/>
            <a:ext cx="6750368" cy="67503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668" y="776883"/>
            <a:ext cx="6287810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Why These Technologies?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68668" y="1752362"/>
            <a:ext cx="7606665" cy="1260396"/>
          </a:xfrm>
          <a:prstGeom prst="roundRect">
            <a:avLst>
              <a:gd name="adj" fmla="val 4182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5839" y="1979533"/>
            <a:ext cx="258413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Python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95839" y="2434114"/>
            <a:ext cx="715232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Easy-to-understand syntax, perfect for prototyping compiler logic.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68668" y="3232309"/>
            <a:ext cx="7606665" cy="1260396"/>
          </a:xfrm>
          <a:prstGeom prst="roundRect">
            <a:avLst>
              <a:gd name="adj" fmla="val 4182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95839" y="3459480"/>
            <a:ext cx="258413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Tkinter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95839" y="3914061"/>
            <a:ext cx="715232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 installation required; ideal for fast GUI development.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8668" y="4712256"/>
            <a:ext cx="7606665" cy="1260396"/>
          </a:xfrm>
          <a:prstGeom prst="roundRect">
            <a:avLst>
              <a:gd name="adj" fmla="val 4182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5839" y="4939427"/>
            <a:ext cx="258413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Regex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95839" y="5394008"/>
            <a:ext cx="715232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Powerful way to classify tokens efficiently.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68668" y="6192203"/>
            <a:ext cx="7606665" cy="1260396"/>
          </a:xfrm>
          <a:prstGeom prst="roundRect">
            <a:avLst>
              <a:gd name="adj" fmla="val 4182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95839" y="6419374"/>
            <a:ext cx="258413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Treeview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95839" y="6873954"/>
            <a:ext cx="715232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Provides professional, table-like token representation.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70084"/>
            <a:ext cx="61273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How the System Works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85285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229207"/>
            <a:ext cx="6357818" cy="3048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24098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Enter Code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2905363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 enters code in the left panel.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434858" y="185285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2229207"/>
            <a:ext cx="6357818" cy="3048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9" name="Text 7"/>
          <p:cNvSpPr/>
          <p:nvPr/>
        </p:nvSpPr>
        <p:spPr>
          <a:xfrm>
            <a:off x="7434858" y="24098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Analyze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34858" y="2905363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“Analyze” button triggers the regex-based lexical analyzer.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370713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4083487"/>
            <a:ext cx="6357818" cy="3048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3" name="Text 11"/>
          <p:cNvSpPr/>
          <p:nvPr/>
        </p:nvSpPr>
        <p:spPr>
          <a:xfrm>
            <a:off x="837724" y="42641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Extract Tokens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37724" y="4759643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Tokens (Keywords, Identifiers, Operators, Symbols, Numbers) are extracted.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434858" y="370713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4083487"/>
            <a:ext cx="6357818" cy="3048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7" name="Text 15"/>
          <p:cNvSpPr/>
          <p:nvPr/>
        </p:nvSpPr>
        <p:spPr>
          <a:xfrm>
            <a:off x="7434858" y="42641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Display Tokens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34858" y="4759643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Tokens appear in a right-side table.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837724" y="5944433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37724" y="6320790"/>
            <a:ext cx="6357818" cy="3048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21" name="Text 19"/>
          <p:cNvSpPr/>
          <p:nvPr/>
        </p:nvSpPr>
        <p:spPr>
          <a:xfrm>
            <a:off x="837724" y="6501408"/>
            <a:ext cx="30905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Generate Symbol Table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37724" y="6996946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Symbol table is generated.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7434858" y="5944433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06</a:t>
            </a:r>
            <a:endParaRPr lang="en-US" sz="1850" dirty="0"/>
          </a:p>
        </p:txBody>
      </p:sp>
      <p:sp>
        <p:nvSpPr>
          <p:cNvPr id="24" name="Shape 22"/>
          <p:cNvSpPr/>
          <p:nvPr/>
        </p:nvSpPr>
        <p:spPr>
          <a:xfrm>
            <a:off x="7434858" y="6320790"/>
            <a:ext cx="6357818" cy="3048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25" name="Text 23"/>
          <p:cNvSpPr/>
          <p:nvPr/>
        </p:nvSpPr>
        <p:spPr>
          <a:xfrm>
            <a:off x="7434858" y="65014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Clear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34858" y="6996946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 can clear input/output anytime.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533</Words>
  <Application>Microsoft Office PowerPoint</Application>
  <PresentationFormat>Custom</PresentationFormat>
  <Paragraphs>112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Funnel Display</vt:lpstr>
      <vt:lpstr>Funnel Sans</vt:lpstr>
      <vt:lpstr>Funnel Display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ntech</cp:lastModifiedBy>
  <cp:revision>3</cp:revision>
  <dcterms:created xsi:type="dcterms:W3CDTF">2025-11-29T20:28:39Z</dcterms:created>
  <dcterms:modified xsi:type="dcterms:W3CDTF">2025-11-29T20:43:15Z</dcterms:modified>
</cp:coreProperties>
</file>